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75" r:id="rId4"/>
    <p:sldId id="271" r:id="rId5"/>
    <p:sldId id="290" r:id="rId6"/>
    <p:sldId id="280" r:id="rId7"/>
    <p:sldId id="272" r:id="rId8"/>
    <p:sldId id="289" r:id="rId9"/>
    <p:sldId id="284" r:id="rId10"/>
    <p:sldId id="285" r:id="rId11"/>
    <p:sldId id="286" r:id="rId12"/>
    <p:sldId id="287" r:id="rId13"/>
    <p:sldId id="257" r:id="rId14"/>
    <p:sldId id="258" r:id="rId15"/>
    <p:sldId id="259" r:id="rId16"/>
    <p:sldId id="281" r:id="rId17"/>
    <p:sldId id="260" r:id="rId18"/>
    <p:sldId id="261" r:id="rId19"/>
    <p:sldId id="262" r:id="rId20"/>
    <p:sldId id="263" r:id="rId21"/>
    <p:sldId id="264" r:id="rId22"/>
    <p:sldId id="278" r:id="rId23"/>
    <p:sldId id="279" r:id="rId24"/>
    <p:sldId id="266" r:id="rId25"/>
    <p:sldId id="267" r:id="rId26"/>
    <p:sldId id="276" r:id="rId27"/>
    <p:sldId id="282" r:id="rId28"/>
    <p:sldId id="268" r:id="rId29"/>
    <p:sldId id="274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176" autoAdjust="0"/>
  </p:normalViewPr>
  <p:slideViewPr>
    <p:cSldViewPr snapToGrid="0">
      <p:cViewPr varScale="1">
        <p:scale>
          <a:sx n="74" d="100"/>
          <a:sy n="74" d="100"/>
        </p:scale>
        <p:origin x="1200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8AA7C-ECC3-44EE-86F8-6B664C4DC5B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003C5-0F92-45A3-AF7A-25F1C715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for Steve’s warm introduction. it's an honor to give a presentation 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topic of </a:t>
            </a:r>
            <a:r>
              <a:rPr lang="en-US" sz="1200" b="1" kern="1200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Mapping Hemochromatosis Genes using a Novel Recessive </a:t>
            </a:r>
            <a:r>
              <a:rPr lang="en-US" sz="1200" b="1" kern="1200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Diplotype</a:t>
            </a:r>
            <a:r>
              <a:rPr lang="en-US" sz="1200" b="1" kern="1200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 approach in the Marshfield Clinic Personalized Medicine Research Project (PMRP)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started this project with Steve  last year. </a:t>
            </a:r>
            <a:endParaRPr lang="en-US" sz="1200" b="1" kern="1200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4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8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Hereditary hemochromatosis is a genetic disorder characterized by excessive iron (Fe) accumulation that results in tissue damage. Manifestations can include systemic symptoms, liver disorders, cardiomyopathy, diabetes, erectile dysfunction, 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arthropathy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Diagnosis is by elevated serum ferritin, iron, and transferrin saturation levels and confirmed by a gene assay. Treatment is usually with serial phlebotomies.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1: Mutations of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2 (juvenile hemochromatosis): Mutations in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3: Mutations in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TFR2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4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ferroportin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disease): Mutations in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SLC40A1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metabolism is the set of chemical reactions that maintain human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homeostasis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systemic and cellular level.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both necessary to the body and potentially toxic, and controlling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levels in the body is a critically important part of many aspects of human health and disease.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Intestinal mucosal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7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4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7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7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5362A-957C-45B0-8AAD-916E8FCC2D2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17C21-62DD-484F-861E-E631C2AE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4SAK7vgfUo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Guo.Shicheng@marshfieldresearch.or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030" y="2385159"/>
            <a:ext cx="1103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Mapping Hemochromatosis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Approach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the Marshfield Clinic Personalized Medicine Research Project (PMRP)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03/13/2019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2052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16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24026" y="1066799"/>
            <a:ext cx="7877173" cy="5438776"/>
            <a:chOff x="1600201" y="0"/>
            <a:chExt cx="9049969" cy="6801080"/>
          </a:xfrm>
        </p:grpSpPr>
        <p:pic>
          <p:nvPicPr>
            <p:cNvPr id="29698" name="Picture 2" descr="C:\Users\schrodis\Desktop\Projects\2ALOF\2locus_r10_power_13nov201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1" y="76200"/>
              <a:ext cx="2775463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9" name="Picture 3" descr="C:\Users\schrodis\Desktop\Projects\2ALOF\2locus_power_r20_13Nov201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816" y="76200"/>
              <a:ext cx="2929985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 descr="C:\Users\schrodis\Desktop\Projects\2ALOF\2locus_power_r10_13nov2017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0"/>
              <a:ext cx="303017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1" name="Picture 5" descr="C:\Users\schrodis\Desktop\Projects\2ALOF\2locus_power_r40_13nov201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621" y="3505200"/>
              <a:ext cx="2775463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2" name="Picture 6" descr="C:\Users\schrodis\Desktop\Projects\2ALOF\2locus_power_r40_13nov2017b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816" y="3505200"/>
              <a:ext cx="2815511" cy="3246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3" name="Picture 7" descr="C:\Users\schrodis\Desktop\Projects\2ALOF\2locus_power_r5_13nov2017c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505200"/>
              <a:ext cx="3048000" cy="329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964" y="76200"/>
            <a:ext cx="121153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Scan benefits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0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875971"/>
            <a:ext cx="12021457" cy="4220029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</a:t>
            </a:r>
            <a:r>
              <a:rPr lang="en-US" sz="2400" b="1" dirty="0">
                <a:solidFill>
                  <a:srgbClr val="FF0000"/>
                </a:solidFill>
              </a:rPr>
              <a:t>10,000</a:t>
            </a:r>
            <a:r>
              <a:rPr lang="en-US" sz="2400" dirty="0"/>
              <a:t>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ICD9</a:t>
            </a:r>
            <a:r>
              <a:rPr lang="en-US" sz="2400" dirty="0"/>
              <a:t>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disorder, excluding anemia (ii) hereditary hemochromatosis, (iii) </a:t>
            </a:r>
            <a:r>
              <a:rPr lang="en-US" sz="2400" dirty="0" err="1"/>
              <a:t>unspec</a:t>
            </a:r>
            <a:r>
              <a:rPr lang="en-US" sz="2400" dirty="0"/>
              <a:t> 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14" y="315684"/>
            <a:ext cx="10729685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Hemochromatosis Genes using a Novel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353457" y="13062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53457" y="13824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317213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362200" y="901988"/>
            <a:ext cx="6945407" cy="5833414"/>
            <a:chOff x="2362200" y="901988"/>
            <a:chExt cx="6945407" cy="5833414"/>
          </a:xfrm>
        </p:grpSpPr>
        <p:pic>
          <p:nvPicPr>
            <p:cNvPr id="4098" name="Picture 2" descr="C:\Users\schrodis\Desktop\Iron\Blood Submission\Figure1-1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1" t="14127" r="6846" b="35079"/>
            <a:stretch/>
          </p:blipFill>
          <p:spPr bwMode="auto">
            <a:xfrm>
              <a:off x="2362200" y="901988"/>
              <a:ext cx="6945407" cy="583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5410200" y="16002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58000" y="26670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7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25" y="42513"/>
            <a:ext cx="6688765" cy="715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5" y="762000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0736" y="10792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5336" y="2362199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4169735" y="126391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41135" y="254686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40631" y="3111043"/>
            <a:ext cx="1944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False </a:t>
            </a:r>
            <a:r>
              <a:rPr lang="en-US" sz="1400" dirty="0" smtClean="0"/>
              <a:t>p</a:t>
            </a:r>
            <a:r>
              <a:rPr lang="en-US" sz="1400" dirty="0" smtClean="0"/>
              <a:t>ositive Rate=0.08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6693876" y="1674426"/>
            <a:ext cx="52840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FGF6</a:t>
            </a:r>
          </a:p>
          <a:p>
            <a:endParaRPr lang="en-US" sz="2000" b="1" dirty="0" smtClean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Fibroblast </a:t>
            </a:r>
            <a:r>
              <a:rPr lang="en-US" sz="2000" b="1" dirty="0">
                <a:solidFill>
                  <a:srgbClr val="333333"/>
                </a:solidFill>
                <a:latin typeface="Helvetica W01 Roman"/>
              </a:rPr>
              <a:t>Growth Factor </a:t>
            </a:r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6</a:t>
            </a:r>
          </a:p>
          <a:p>
            <a:endParaRPr lang="en-US" sz="2000" b="1" dirty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Heparin-Binding Growth Factor 6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 Secretory-Transforming Protein </a:t>
            </a:r>
            <a:r>
              <a:rPr lang="en-US" sz="2000" b="1" i="0" dirty="0" smtClean="0">
                <a:solidFill>
                  <a:srgbClr val="FF0000"/>
                </a:solidFill>
                <a:effectLst/>
                <a:latin typeface="Helvetica W01 Roman"/>
              </a:rPr>
              <a:t>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14" name="Right Arrow 13"/>
          <p:cNvSpPr/>
          <p:nvPr/>
        </p:nvSpPr>
        <p:spPr>
          <a:xfrm>
            <a:off x="6109022" y="2113524"/>
            <a:ext cx="183243" cy="114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97681" y="4426635"/>
            <a:ext cx="736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Girelli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Heparin: a potent inhibitor of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expression in vitro and in vivo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Blood 2011;117:997-1004.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8498213" y="3327901"/>
            <a:ext cx="274566" cy="140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 external file that holds a picture, illustration, etc.&#10;Object name is wdev0004-0215-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207216"/>
            <a:ext cx="4724400" cy="63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n external file that holds a picture, illustration, etc.&#10;Object name is wdev0004-0215-f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6" y="1562100"/>
            <a:ext cx="5323794" cy="43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87136" y="342900"/>
            <a:ext cx="9869714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gene family and pathway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136" y="952500"/>
            <a:ext cx="629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6136" y="1028700"/>
            <a:ext cx="629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01100" y="37070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Heparin</a:t>
            </a:r>
            <a:endParaRPr lang="en-US" sz="1400" b="1" dirty="0"/>
          </a:p>
        </p:txBody>
      </p:sp>
      <p:pic>
        <p:nvPicPr>
          <p:cNvPr id="22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7" t="27890" r="39449" b="66253"/>
          <a:stretch/>
        </p:blipFill>
        <p:spPr bwMode="auto">
          <a:xfrm rot="16200000">
            <a:off x="9660583" y="264109"/>
            <a:ext cx="300039" cy="5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9962038" y="33403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7030A0"/>
                </a:solidFill>
                <a:latin typeface="inherit"/>
              </a:rPr>
              <a:t>Hepcidin</a:t>
            </a:r>
            <a:r>
              <a:rPr lang="en-US" b="1" dirty="0" smtClean="0">
                <a:solidFill>
                  <a:srgbClr val="7030A0"/>
                </a:solidFill>
                <a:latin typeface="inherit"/>
              </a:rPr>
              <a:t> (HAMP)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4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6" y="0"/>
            <a:ext cx="9869714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evolution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biological function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72886" y="609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2886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2886" y="8382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15" y="762965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979" r="36229" b="65610"/>
          <a:stretch/>
        </p:blipFill>
        <p:spPr>
          <a:xfrm>
            <a:off x="380095" y="2339228"/>
            <a:ext cx="6242515" cy="3425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8400" y="5799910"/>
            <a:ext cx="4949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Protein-protein interactions suggest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subnetwork</a:t>
            </a:r>
          </a:p>
        </p:txBody>
      </p:sp>
    </p:spTree>
    <p:extLst>
      <p:ext uri="{BB962C8B-B14F-4D97-AF65-F5344CB8AC3E}">
        <p14:creationId xmlns:p14="http://schemas.microsoft.com/office/powerpoint/2010/main" val="33948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-31378"/>
            <a:ext cx="10820400" cy="8683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Dose-Dependent FGF-6 Impact on Intracellular Iron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01600" y="838199"/>
            <a:ext cx="5956300" cy="5892916"/>
            <a:chOff x="419100" y="870910"/>
            <a:chExt cx="5956300" cy="5892916"/>
          </a:xfrm>
        </p:grpSpPr>
        <p:sp>
          <p:nvSpPr>
            <p:cNvPr id="8" name="Rectangle 7"/>
            <p:cNvSpPr/>
            <p:nvPr/>
          </p:nvSpPr>
          <p:spPr>
            <a:xfrm>
              <a:off x="419100" y="1549400"/>
              <a:ext cx="546100" cy="6649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752600" y="965200"/>
              <a:ext cx="431800" cy="322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43450" y="988927"/>
              <a:ext cx="431800" cy="322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36700" y="3960727"/>
              <a:ext cx="431800" cy="322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4550" y="3960727"/>
              <a:ext cx="431800" cy="322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027" y="870910"/>
              <a:ext cx="5497373" cy="58929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6600" y="870910"/>
              <a:ext cx="584200" cy="310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26713" y="870910"/>
              <a:ext cx="584200" cy="310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600" y="3972316"/>
              <a:ext cx="584200" cy="310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8787" y="4018500"/>
              <a:ext cx="584200" cy="310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133600" y="1278309"/>
            <a:ext cx="1175613" cy="903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68850" y="1354507"/>
            <a:ext cx="1175613" cy="903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21917" y="4158487"/>
            <a:ext cx="1175613" cy="903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33087" y="4305961"/>
            <a:ext cx="1175613" cy="903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5229" r="56270"/>
          <a:stretch/>
        </p:blipFill>
        <p:spPr>
          <a:xfrm>
            <a:off x="7053131" y="904318"/>
            <a:ext cx="3341819" cy="2928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4457" t="6694"/>
          <a:stretch/>
        </p:blipFill>
        <p:spPr>
          <a:xfrm>
            <a:off x="7167270" y="3939605"/>
            <a:ext cx="3503477" cy="29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94347"/>
            <a:ext cx="10221912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FGF-6 and FGF6 Transcriptional Regulation of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6" y="104133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135346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4088" y="5317171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1494970"/>
            <a:ext cx="4105019" cy="2529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5122" y="484806"/>
            <a:ext cx="7441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Hemochromatosis: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symptoms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458" r="9518"/>
          <a:stretch/>
        </p:blipFill>
        <p:spPr>
          <a:xfrm>
            <a:off x="521888" y="4136179"/>
            <a:ext cx="4310743" cy="2489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9545" y="3266166"/>
            <a:ext cx="68362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  <a:hlinkClick r:id="rId5"/>
              </a:rPr>
              <a:t>Liver disease </a:t>
            </a: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(hepatomegaly, 13%; cirrhosis, 13%, usually late in the disease)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Skin bronzing or hyperpigmentation (70%)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Diabetes mellitus (48%)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err="1" smtClean="0">
                <a:solidFill>
                  <a:srgbClr val="2A2A2A"/>
                </a:solidFill>
                <a:effectLst/>
                <a:latin typeface="proxima_nova_rgregular"/>
              </a:rPr>
              <a:t>Arthropathy</a:t>
            </a:r>
            <a:endParaRPr lang="en-US" sz="2400" b="0" i="0" dirty="0" smtClean="0">
              <a:solidFill>
                <a:srgbClr val="2A2A2A"/>
              </a:solidFill>
              <a:effectLst/>
              <a:latin typeface="proxima_nova_rg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Amenorrhea, impotence, hypogonadism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9233" y="6441105"/>
            <a:ext cx="494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https://www.youtube.com/watch?v=H4SAK7vgfUo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2631" y="1677179"/>
            <a:ext cx="7170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Hereditary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hemochromatosis (HH)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is a genetic disorder characterized by excessive iron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accumulation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that results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in multiple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tissue damage</a:t>
            </a:r>
          </a:p>
        </p:txBody>
      </p:sp>
    </p:spTree>
    <p:extLst>
      <p:ext uri="{BB962C8B-B14F-4D97-AF65-F5344CB8AC3E}">
        <p14:creationId xmlns:p14="http://schemas.microsoft.com/office/powerpoint/2010/main" val="4973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76200"/>
            <a:ext cx="11183258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Evaluation of Three</a:t>
            </a:r>
            <a:r>
              <a:rPr lang="en-US" sz="3200" b="1" i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FGF6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" y="1369266"/>
            <a:ext cx="10636407" cy="45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07772" y="6130234"/>
            <a:ext cx="639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40230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357"/>
            <a:ext cx="107823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Transcription Compared to Wildtype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06087"/>
            <a:ext cx="4802648" cy="44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5030282" cy="46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0" y="1433285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985" y="1433285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10825"/>
            <a:ext cx="9372600" cy="55043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41813" y="372625"/>
            <a:ext cx="10172699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Reduced Attenuation of Iron Uptake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33650" y="432435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33700" y="3962975"/>
            <a:ext cx="742950" cy="509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4720212"/>
            <a:ext cx="438150" cy="318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7725" y="3494146"/>
            <a:ext cx="1581150" cy="13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14450" y="180975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28163" y="182880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97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1" y="1247775"/>
            <a:ext cx="10704895" cy="5005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643" y="167759"/>
            <a:ext cx="944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Low FGF6 expression and high iron deposition in liver cancer and systemic sclerosis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244882" y="10953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44882" y="11715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269782" y="1352431"/>
            <a:ext cx="1853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</a:rPr>
              <a:t>FGF-6 protein level 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9379875" y="1344395"/>
            <a:ext cx="1954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</a:rPr>
              <a:t>Ferritin protein level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11" y="1247775"/>
            <a:ext cx="10981614" cy="255270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4611" y="3901857"/>
            <a:ext cx="1098161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83300" y="2333528"/>
            <a:ext cx="5689600" cy="3543300"/>
            <a:chOff x="2895600" y="2743200"/>
            <a:chExt cx="6979912" cy="3886712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743200"/>
              <a:ext cx="5219700" cy="388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58201" y="5465020"/>
              <a:ext cx="1417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Ferrous form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58200" y="6260068"/>
              <a:ext cx="1234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Ferric form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6852" r="51638" b="55611"/>
          <a:stretch/>
        </p:blipFill>
        <p:spPr>
          <a:xfrm>
            <a:off x="506401" y="1485900"/>
            <a:ext cx="5576899" cy="3978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8500" y="2426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22682" y="13335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22682" y="14097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"/>
          <a:stretch/>
        </p:blipFill>
        <p:spPr bwMode="auto">
          <a:xfrm>
            <a:off x="1031875" y="1205576"/>
            <a:ext cx="10408354" cy="5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5000" y="1283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59182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359182" y="1295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06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15841"/>
              </p:ext>
            </p:extLst>
          </p:nvPr>
        </p:nvGraphicFramePr>
        <p:xfrm>
          <a:off x="505307" y="1181390"/>
          <a:ext cx="9005178" cy="5136730"/>
        </p:xfrm>
        <a:graphic>
          <a:graphicData uri="http://schemas.openxmlformats.org/drawingml/2006/table">
            <a:tbl>
              <a:tblPr/>
              <a:tblGrid>
                <a:gridCol w="1500863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500863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500863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500863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500863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500863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8106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  <a:latin typeface="inherit"/>
                        </a:rPr>
                        <a:t>Type 1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  <a:latin typeface="inherit"/>
                        </a:rPr>
                        <a:t>Type 2A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  <a:latin typeface="inherit"/>
                        </a:rPr>
                        <a:t>Type 2B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  <a:latin typeface="inherit"/>
                        </a:rPr>
                        <a:t>Type 3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  <a:latin typeface="inherit"/>
                        </a:rPr>
                        <a:t>Type 4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21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Name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292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Gene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6876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Protein Produced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57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Inheritance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14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Function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292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Organ Damage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2929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inherit"/>
                        </a:rPr>
                        <a:t>Age of Onset</a:t>
                      </a:r>
                      <a:endParaRPr lang="en-US" sz="16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68485" y="278300"/>
            <a:ext cx="11928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Research contribution to clinical:  new subtypes? drug target?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28608"/>
              </p:ext>
            </p:extLst>
          </p:nvPr>
        </p:nvGraphicFramePr>
        <p:xfrm>
          <a:off x="9655625" y="1166876"/>
          <a:ext cx="1567546" cy="5151246"/>
        </p:xfrm>
        <a:graphic>
          <a:graphicData uri="http://schemas.openxmlformats.org/drawingml/2006/table">
            <a:tbl>
              <a:tblPr/>
              <a:tblGrid>
                <a:gridCol w="1567546">
                  <a:extLst>
                    <a:ext uri="{9D8B030D-6E8A-4147-A177-3AD203B41FA5}">
                      <a16:colId xmlns:a16="http://schemas.microsoft.com/office/drawing/2014/main" val="231480654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Type 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04118"/>
                  </a:ext>
                </a:extLst>
              </a:tr>
              <a:tr h="863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FGF6-related </a:t>
                      </a:r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81810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83008"/>
                  </a:ext>
                </a:extLst>
              </a:tr>
              <a:tr h="68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Hepcidin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 and 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69782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CH recessive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3689"/>
                  </a:ext>
                </a:extLst>
              </a:tr>
              <a:tr h="1696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1341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6795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5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6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485" y="278300"/>
            <a:ext cx="2388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Perspective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634" y="1473032"/>
            <a:ext cx="926888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characteristics of FGF6 caused h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emochromatosis</a:t>
            </a:r>
          </a:p>
          <a:p>
            <a:pPr marL="457200" indent="-457200">
              <a:buAutoNum type="arabicPeriod"/>
            </a:pP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 * Prevalence</a:t>
            </a:r>
          </a:p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 * Onset age </a:t>
            </a:r>
          </a:p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 * Outcome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</a:p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 Disease gene mapping for other traits/diseases with PMRP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Obesity and Type I Diabetes,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Rheumatoid arthritis,    Ankylosing Spondylitis,</a:t>
            </a:r>
          </a:p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Psoriatic Arthritis,    Autoimmune thyroid disease</a:t>
            </a:r>
          </a:p>
        </p:txBody>
      </p:sp>
    </p:spTree>
    <p:extLst>
      <p:ext uri="{BB962C8B-B14F-4D97-AF65-F5344CB8AC3E}">
        <p14:creationId xmlns:p14="http://schemas.microsoft.com/office/powerpoint/2010/main" val="745714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634" y="-161711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97" y="1019014"/>
            <a:ext cx="1905000" cy="2381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9092" y="3509139"/>
            <a:ext cx="229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effectLst/>
                <a:latin typeface="inherit"/>
              </a:rPr>
              <a:t>Brent Olson, MRCI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661" y="1002743"/>
            <a:ext cx="1905000" cy="2381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12349" y="3490800"/>
            <a:ext cx="237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Terrie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Kitchner, MCRI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18575" y="35091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Robert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Strenn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, MCRI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46" y="1004621"/>
            <a:ext cx="1905000" cy="23812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25318" y="3490800"/>
            <a:ext cx="225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Jeffrey Joyce, MCRI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726" y="1019014"/>
            <a:ext cx="1905000" cy="23812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80952" y="6448425"/>
            <a:ext cx="616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Joseph J.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Mazza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Jennifer K. Meece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449" y="3987346"/>
            <a:ext cx="1905000" cy="2381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728" y="4067175"/>
            <a:ext cx="190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7" b="4842"/>
          <a:stretch/>
        </p:blipFill>
        <p:spPr bwMode="auto">
          <a:xfrm>
            <a:off x="8137052" y="1843314"/>
            <a:ext cx="1623165" cy="187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24246" y="3748314"/>
            <a:ext cx="184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</a:t>
            </a:r>
            <a:r>
              <a:rPr lang="en-US" dirty="0" err="1"/>
              <a:t>Jiucun</a:t>
            </a:r>
            <a:r>
              <a:rPr lang="en-US" dirty="0"/>
              <a:t> Wang</a:t>
            </a:r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</a:p>
        </p:txBody>
      </p:sp>
      <p:pic>
        <p:nvPicPr>
          <p:cNvPr id="4" name="Picture 4" descr="Image result for judith smith mad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56" y="1817828"/>
            <a:ext cx="1800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2387" y="3759644"/>
            <a:ext cx="2268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Assoc</a:t>
            </a:r>
            <a:r>
              <a:rPr lang="en-US" dirty="0"/>
              <a:t> Prof. Judy Smith</a:t>
            </a:r>
          </a:p>
          <a:p>
            <a:r>
              <a:rPr lang="en-US" dirty="0"/>
              <a:t>UW-Madison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85" y="1882784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3882" y="3759645"/>
            <a:ext cx="196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Epperla</a:t>
            </a:r>
            <a:endParaRPr lang="en-US" dirty="0"/>
          </a:p>
          <a:p>
            <a:r>
              <a:rPr lang="en-US" dirty="0"/>
              <a:t>OSU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2846" y="428529"/>
            <a:ext cx="8229600" cy="771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7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3"/>
          <a:stretch/>
        </p:blipFill>
        <p:spPr>
          <a:xfrm>
            <a:off x="3309091" y="895531"/>
            <a:ext cx="5322703" cy="571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6323" y="79924"/>
            <a:ext cx="898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 iron metabolism and iron homeostasis</a:t>
            </a:r>
            <a:r>
              <a:rPr lang="en-US" sz="2800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6967" y="3524496"/>
            <a:ext cx="6912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inherit"/>
              </a:rPr>
              <a:t>SLC40A1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4219" y="1803135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inherit"/>
              </a:rPr>
              <a:t>HAMP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5746" y="2682065"/>
            <a:ext cx="238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Intestinal mucosal cells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12842" y="1304050"/>
            <a:ext cx="104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liver cells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6504" y="6014961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blood cells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896" y="904779"/>
            <a:ext cx="10562204" cy="771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/>
              <a:t>Thanks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Any </a:t>
            </a:r>
            <a:r>
              <a:rPr lang="en-US" sz="2800" dirty="0"/>
              <a:t>questions about how to detect genetic variant for FGF6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Meet some rare diseases and want to know the genetic </a:t>
            </a:r>
            <a:r>
              <a:rPr lang="en-US" sz="2800" dirty="0" smtClean="0"/>
              <a:t>Pathogenesis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96396" y="4134535"/>
            <a:ext cx="9981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eave </a:t>
            </a:r>
            <a:r>
              <a:rPr lang="en-US" sz="2800" dirty="0"/>
              <a:t>message to </a:t>
            </a:r>
            <a:r>
              <a:rPr lang="en-US" sz="2800" dirty="0" smtClean="0">
                <a:hlinkClick r:id="rId2"/>
              </a:rPr>
              <a:t>Guo.Shicheng@marshfieldresearch.org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Don’t Shy. It is free…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911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6924"/>
              </p:ext>
            </p:extLst>
          </p:nvPr>
        </p:nvGraphicFramePr>
        <p:xfrm>
          <a:off x="429111" y="1314740"/>
          <a:ext cx="11364684" cy="5128316"/>
        </p:xfrm>
        <a:graphic>
          <a:graphicData uri="http://schemas.openxmlformats.org/drawingml/2006/table">
            <a:tbl>
              <a:tblPr/>
              <a:tblGrid>
                <a:gridCol w="1894114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1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2A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2B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3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4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50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Name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Ferroportin-related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Gene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71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Protein Produced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8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76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Inheritance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7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Function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Organ Damage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Age of Onset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5494" y="270589"/>
            <a:ext cx="7444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Genetic etiology of hemochromatosis</a:t>
            </a:r>
          </a:p>
        </p:txBody>
      </p:sp>
    </p:spTree>
    <p:extLst>
      <p:ext uri="{BB962C8B-B14F-4D97-AF65-F5344CB8AC3E}">
        <p14:creationId xmlns:p14="http://schemas.microsoft.com/office/powerpoint/2010/main" val="10733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1" y="1452943"/>
            <a:ext cx="5467639" cy="4417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561" y="299966"/>
            <a:ext cx="11707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Hereditary hemochromatosis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: Recessive Genetic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Inheritance 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8877" y="1269044"/>
            <a:ext cx="52810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HFE-hemochromatosis/HJV-hemochromatosis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If both parents are carriers of one C282Y mutation in HFE-hemochromatosis gene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25% HH affected,</a:t>
            </a:r>
            <a:r>
              <a:rPr lang="en-US" b="1" dirty="0" smtClean="0">
                <a:solidFill>
                  <a:srgbClr val="7030A0"/>
                </a:solidFill>
              </a:rPr>
              <a:t> 50% carrier and </a:t>
            </a:r>
            <a:r>
              <a:rPr lang="en-US" b="1" dirty="0" smtClean="0">
                <a:solidFill>
                  <a:srgbClr val="7030A0"/>
                </a:solidFill>
              </a:rPr>
              <a:t>25% normal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912864" y="3023370"/>
            <a:ext cx="905256" cy="201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28877" y="4093104"/>
            <a:ext cx="29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50</a:t>
            </a:r>
            <a:r>
              <a:rPr lang="en-US" b="1" dirty="0" smtClean="0">
                <a:solidFill>
                  <a:srgbClr val="7030A0"/>
                </a:solidFill>
              </a:rPr>
              <a:t>% HH affected, 50% carrier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877" y="4870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If both parents are affected (both of them have 2 C282Y) </a:t>
            </a:r>
            <a:endParaRPr lang="en-US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480693" y="5445255"/>
            <a:ext cx="1885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100</a:t>
            </a:r>
            <a:r>
              <a:rPr lang="en-US" b="1" dirty="0" smtClean="0">
                <a:solidFill>
                  <a:srgbClr val="7030A0"/>
                </a:solidFill>
              </a:rPr>
              <a:t>% HH affected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28877" y="34467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If one of parents is affected and another one is C282Y mutation carrier.</a:t>
            </a:r>
            <a:endParaRPr lang="en-US" b="1" dirty="0" smtClean="0"/>
          </a:p>
        </p:txBody>
      </p:sp>
      <p:sp>
        <p:nvSpPr>
          <p:cNvPr id="16" name="Down Arrow 15"/>
          <p:cNvSpPr/>
          <p:nvPr/>
        </p:nvSpPr>
        <p:spPr>
          <a:xfrm>
            <a:off x="7004251" y="4638851"/>
            <a:ext cx="905256" cy="201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09360" y="2624328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09360" y="4069244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00800" y="5461218"/>
            <a:ext cx="694891" cy="399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" y="1457325"/>
            <a:ext cx="6990382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773" y="218957"/>
            <a:ext cx="940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Type 1 Hemochromatosis and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migrations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6621" y="1413569"/>
            <a:ext cx="40318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HFE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C282Y, ~6000 years ago</a:t>
            </a:r>
            <a:endParaRPr lang="en-US" dirty="0">
              <a:solidFill>
                <a:srgbClr val="343536"/>
              </a:solidFill>
              <a:latin typeface="Source Sans Pro"/>
            </a:endParaRP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85–90%: Northern European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Descent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60%: Mediterranean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populations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b="1" dirty="0">
                <a:solidFill>
                  <a:srgbClr val="343536"/>
                </a:solidFill>
                <a:latin typeface="Source Sans Pro"/>
              </a:rPr>
              <a:t>0% in Asian population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9278" y="4781550"/>
            <a:ext cx="4562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C282Y allele is the major cause of hemochromatosis as a result of excessive iron absorption. The mutation arose in continental Europe </a:t>
            </a:r>
            <a:r>
              <a:rPr lang="en-US" sz="1400" b="1" i="0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 earlier than 6,000 years ago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coinciding with the arrival of the Neolithic agricultural revolution. 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5675" y="1075551"/>
            <a:ext cx="330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Neolithic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Agricultural Revolution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14822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C282Y  ~6000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7725" y="1851541"/>
            <a:ext cx="180975" cy="501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89264" y="1919169"/>
            <a:ext cx="4766163" cy="51006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0" y="5850434"/>
            <a:ext cx="65909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WM,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C282Y mutation of the HFE gene is not found in Chinese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haemochromatotic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patients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multicentre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retrospective study. Hong Kong Med J 2000;6:153-158.</a:t>
            </a:r>
          </a:p>
        </p:txBody>
      </p:sp>
    </p:spTree>
    <p:extLst>
      <p:ext uri="{BB962C8B-B14F-4D97-AF65-F5344CB8AC3E}">
        <p14:creationId xmlns:p14="http://schemas.microsoft.com/office/powerpoint/2010/main" val="18686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6982"/>
          <a:stretch/>
        </p:blipFill>
        <p:spPr>
          <a:xfrm>
            <a:off x="55087" y="1608464"/>
            <a:ext cx="6312664" cy="211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91" y="343610"/>
            <a:ext cx="11053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Novel loci affecting iron homeostasis and their effects in individuals at risk for hemochromatosis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89" t="23830" b="53623"/>
          <a:stretch/>
        </p:blipFill>
        <p:spPr>
          <a:xfrm>
            <a:off x="358050" y="4023728"/>
            <a:ext cx="6004590" cy="204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849" t="36562" r="95839" b="46354"/>
          <a:stretch/>
        </p:blipFill>
        <p:spPr>
          <a:xfrm>
            <a:off x="-534317" y="2615006"/>
            <a:ext cx="892366" cy="221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38" t="92974"/>
          <a:stretch/>
        </p:blipFill>
        <p:spPr>
          <a:xfrm>
            <a:off x="602257" y="5993175"/>
            <a:ext cx="5760383" cy="6406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97077" y="546248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Benyamin B,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Esko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Ried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JS,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Radhakrishnan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Vermeulen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Traglia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Gogele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et al. Novel loci affecting iron homeostasis and their effects in individuals at risk for hemochromatosis. Nat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2014;5:4926.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534918" y="2870583"/>
            <a:ext cx="54474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In 2014, Benyamin and colleagues find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11 genome-wide-significant (P&lt;5 × 10−8) loci, some including known iron-related genes (HFE, 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SLC40A1, TF, TFR2, TFRC, TMPRSS6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) and others novel (</a:t>
            </a:r>
            <a:r>
              <a:rPr lang="en-US" b="1" i="1" dirty="0" smtClean="0">
                <a:solidFill>
                  <a:srgbClr val="FF0000"/>
                </a:solidFill>
                <a:effectLst/>
                <a:latin typeface="Lora"/>
              </a:rPr>
              <a:t>ABO, ARNTL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b="1" i="1" dirty="0" smtClean="0">
                <a:solidFill>
                  <a:srgbClr val="FF0000"/>
                </a:solidFill>
                <a:effectLst/>
                <a:latin typeface="Lora"/>
              </a:rPr>
              <a:t>FADS2, NAT2</a:t>
            </a:r>
            <a:r>
              <a:rPr lang="en-US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b="1" i="1" dirty="0" smtClean="0">
                <a:solidFill>
                  <a:srgbClr val="FF0000"/>
                </a:solidFill>
                <a:effectLst/>
                <a:latin typeface="Lora"/>
              </a:rPr>
              <a:t>TEX14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). 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37628" y="1793449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ora"/>
              </a:rPr>
              <a:t>HFE, HJV, HAMP, TFR2, SLC40A1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267121" y="2387081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86035" y="4582033"/>
            <a:ext cx="30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Discovery: 23,986 samples</a:t>
            </a:r>
          </a:p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Validation:  24,986 samples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6" y="2453711"/>
            <a:ext cx="5277877" cy="3214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00" y="1778469"/>
            <a:ext cx="6121516" cy="4314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778" y="239875"/>
            <a:ext cx="115194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Disease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penetrance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functions, relative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risks and association using contingency table methods</a:t>
            </a:r>
            <a:r>
              <a:rPr lang="en-US" dirty="0">
                <a:solidFill>
                  <a:srgbClr val="000000"/>
                </a:solidFill>
                <a:latin typeface="ITC Officina San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6546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848850" cy="1096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Exome-wide, Gene-based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345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Compound heterozygosity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22134" y="3657600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84330" y="4477433"/>
            <a:ext cx="962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Gene-by-Gene Scanning to Identify Disease Genes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34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1312</Words>
  <Application>Microsoft Office PowerPoint</Application>
  <PresentationFormat>Widescreen</PresentationFormat>
  <Paragraphs>288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Adobe Gothic Std B</vt:lpstr>
      <vt:lpstr>Aharoni</vt:lpstr>
      <vt:lpstr>Arial</vt:lpstr>
      <vt:lpstr>Calibri</vt:lpstr>
      <vt:lpstr>Calibri Light</vt:lpstr>
      <vt:lpstr>Cambria Math</vt:lpstr>
      <vt:lpstr>Helvetica W01 Roman</vt:lpstr>
      <vt:lpstr>inherit</vt:lpstr>
      <vt:lpstr>ITC Officina Sans</vt:lpstr>
      <vt:lpstr>Lora</vt:lpstr>
      <vt:lpstr>proxima_nova_rgregular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Higher Power of Recessive Diplotype Scan benefits PMRP</vt:lpstr>
      <vt:lpstr>Mapping Hemochromatosis Genes using a Novel Recessive Diplotype approach in PMRP</vt:lpstr>
      <vt:lpstr>PowerPoint Presentation</vt:lpstr>
      <vt:lpstr>Quantile-Quantile Plot</vt:lpstr>
      <vt:lpstr>PowerPoint Presentation</vt:lpstr>
      <vt:lpstr>FGF6: molecular evolution and biological function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174</cp:revision>
  <dcterms:created xsi:type="dcterms:W3CDTF">2019-03-12T16:40:29Z</dcterms:created>
  <dcterms:modified xsi:type="dcterms:W3CDTF">2019-03-13T12:58:48Z</dcterms:modified>
</cp:coreProperties>
</file>